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40" r:id="rId9"/>
    <p:sldId id="739" r:id="rId10"/>
    <p:sldId id="2367" r:id="rId11"/>
    <p:sldId id="2415" r:id="rId12"/>
    <p:sldId id="2428" r:id="rId13"/>
    <p:sldId id="2409" r:id="rId14"/>
    <p:sldId id="2393" r:id="rId15"/>
    <p:sldId id="2402" r:id="rId16"/>
    <p:sldId id="2418" r:id="rId17"/>
    <p:sldId id="2403" r:id="rId18"/>
    <p:sldId id="2419" r:id="rId19"/>
    <p:sldId id="2404" r:id="rId20"/>
    <p:sldId id="2364" r:id="rId21"/>
    <p:sldId id="2420" r:id="rId22"/>
    <p:sldId id="2405" r:id="rId23"/>
    <p:sldId id="2407" r:id="rId24"/>
    <p:sldId id="2408" r:id="rId25"/>
    <p:sldId id="2406" r:id="rId26"/>
    <p:sldId id="2422" r:id="rId27"/>
    <p:sldId id="2423" r:id="rId28"/>
    <p:sldId id="2411" r:id="rId29"/>
    <p:sldId id="2427" r:id="rId30"/>
    <p:sldId id="2412" r:id="rId31"/>
    <p:sldId id="2424" r:id="rId32"/>
    <p:sldId id="2413" r:id="rId33"/>
    <p:sldId id="2362" r:id="rId34"/>
    <p:sldId id="741" r:id="rId35"/>
    <p:sldId id="2425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0096FF"/>
    <a:srgbClr val="E0E0E0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536070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36070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0"/>
            <a:ext cx="8154668" cy="3082965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大模型训练</a:t>
            </a:r>
            <a:r>
              <a:rPr lang="ja-JP" altLang="en-US" sz="9600" kern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の</a:t>
            </a:r>
            <a:endParaRPr lang="en-US" altLang="zh-CN" sz="9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存储优化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727D3-5CE9-264F-9548-62C9014B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D93C06-CA9B-B24C-B9D1-F5D4F0DD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2" y="4160683"/>
            <a:ext cx="8504812" cy="1991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16457-C1AA-EA4B-8DA3-84DF7510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81" y="2364142"/>
            <a:ext cx="8317529" cy="194602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2E1459-55DD-CB44-8DD0-D4DF213A0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50731"/>
            <a:ext cx="10822130" cy="5104349"/>
          </a:xfrm>
        </p:spPr>
        <p:txBody>
          <a:bodyPr/>
          <a:lstStyle/>
          <a:p>
            <a:r>
              <a:rPr lang="zh-CN" altLang="zh-CN" dirty="0"/>
              <a:t>集中式存储库，允许以任意规模存储结构化和非结构化数据。可以按原存储数据，运行不同类型的分析</a:t>
            </a:r>
            <a:r>
              <a:rPr lang="zh-CN" altLang="en-US" dirty="0"/>
              <a:t>处理算法</a:t>
            </a:r>
            <a:r>
              <a:rPr lang="zh-CN" altLang="zh-CN" dirty="0"/>
              <a:t>。</a:t>
            </a:r>
            <a:br>
              <a:rPr lang="zh-CN" altLang="zh-CN" dirty="0"/>
            </a:b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50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扩展能力：</a:t>
            </a:r>
            <a:r>
              <a:rPr lang="en-US" altLang="zh-CN" dirty="0"/>
              <a:t>HDFS </a:t>
            </a:r>
            <a:r>
              <a:rPr lang="zh-CN" altLang="en-US" dirty="0"/>
              <a:t>采用集中式数据，规模受限；对象存储采用分布式数据可水平扩展，单集群可支持万亿文件、</a:t>
            </a:r>
            <a:r>
              <a:rPr lang="en-US" altLang="zh-CN" dirty="0"/>
              <a:t>EB </a:t>
            </a:r>
            <a:r>
              <a:rPr lang="zh-CN" altLang="en-US" dirty="0"/>
              <a:t>级规模。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2F33C2-F476-B34F-8AE4-157947BE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2AF5880-8A40-4544-A7B6-2103962B9B78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E137744F-0A25-1A44-84C8-3A45C8511BBB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5B51F5-0160-224A-8282-93D95D1A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C2AD8A-0C5F-984F-8B76-1F0C63DE490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59F9852-C00F-914C-AE48-EEB4CC2B64EA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存储成本：</a:t>
            </a:r>
            <a:r>
              <a:rPr lang="en-US" altLang="zh-CN" dirty="0"/>
              <a:t>HDFS </a:t>
            </a:r>
            <a:r>
              <a:rPr lang="zh-CN" altLang="en-US" dirty="0"/>
              <a:t>诞生于存算一体的时代；对象存储天然面向存算分离设计，结合 </a:t>
            </a:r>
            <a:r>
              <a:rPr lang="en-US" altLang="zh-CN" dirty="0"/>
              <a:t>EC </a:t>
            </a:r>
            <a:r>
              <a:rPr lang="zh-CN" altLang="en-US" dirty="0"/>
              <a:t>编码、分级存储等丰富的能力，可以实现大规模数据长期保存的更优成本。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B2209F-1120-8D44-91E0-18E2EADB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B8962A6-E51B-FF4E-A384-DD8F3F3335A0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457373B-34F0-0142-B290-1DA4CEFF5C99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04370-F319-6447-A805-BE07E167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52A888DE-D72E-1447-A5AC-DCA092F2ECF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BEF433-6571-9B47-BED3-750D9CA97F4D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35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DD4E8E-C30C-2E48-B209-745B3E95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0CABBD-15C6-F44B-BFFB-E98845E2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54293"/>
              </p:ext>
            </p:extLst>
          </p:nvPr>
        </p:nvGraphicFramePr>
        <p:xfrm>
          <a:off x="771336" y="1402080"/>
          <a:ext cx="10654090" cy="4704428"/>
        </p:xfrm>
        <a:graphic>
          <a:graphicData uri="http://schemas.openxmlformats.org/drawingml/2006/table">
            <a:tbl>
              <a:tblPr/>
              <a:tblGrid>
                <a:gridCol w="1386648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3853952096"/>
                    </a:ext>
                  </a:extLst>
                </a:gridCol>
              </a:tblGrid>
              <a:tr h="570863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 文件系统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对象存储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955029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扩展性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 err="1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NameNode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单点，层级命名空间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限制单集群上限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10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亿文件，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PB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无架构扩展瓶颈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单集群可支持万亿规模文件，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EB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成本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3X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副本，存算一体架构，存储成本和计算成本同步增长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编码，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1.5X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副本容灾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存算分离架构，存储成本个存储容量相关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可用性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可容忍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2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个副本损坏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取决于 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校验块数量，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18+6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可容忍 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6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个块故障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吞吐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集群规模相关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和集群规模强相关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生态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传统大数据领域接受度高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存算分离架构流行，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41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优化方案：统一对象存储到数据湖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将公开数据集、训练数据、模型结果统一存储到对象存储中（数据湖），实现不同形态的数据统一存储和高效流转。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8F218-7E15-CE48-B989-9C771100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237" y="2377369"/>
            <a:ext cx="8692288" cy="39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训练流程</a:t>
            </a:r>
            <a:endParaRPr lang="en-US" altLang="zh-CN" dirty="0"/>
          </a:p>
          <a:p>
            <a:r>
              <a:rPr lang="zh-CN" altLang="en-US" dirty="0"/>
              <a:t>存储优化</a:t>
            </a:r>
          </a:p>
        </p:txBody>
      </p:sp>
    </p:spTree>
    <p:extLst>
      <p:ext uri="{BB962C8B-B14F-4D97-AF65-F5344CB8AC3E}">
        <p14:creationId xmlns:p14="http://schemas.microsoft.com/office/powerpoint/2010/main" val="379801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CDD3C6-3BC9-1645-B5A8-DEDC31F7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训练流程分析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1CB5C-A650-EB4C-B4ED-A3AAEA0BF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每轮 </a:t>
            </a:r>
            <a:r>
              <a:rPr lang="en-US" altLang="zh-CN" dirty="0"/>
              <a:t>epoch </a:t>
            </a:r>
            <a:r>
              <a:rPr lang="zh-CN" altLang="en-US" dirty="0"/>
              <a:t>需要对数据集进行 </a:t>
            </a:r>
            <a:r>
              <a:rPr lang="en-US" altLang="zh-CN" dirty="0"/>
              <a:t>Shuffle</a:t>
            </a:r>
            <a:r>
              <a:rPr lang="zh-CN" altLang="en-US" dirty="0"/>
              <a:t>，然后将数据划分为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，每次读取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进行一次训练迭代。周期性保存 </a:t>
            </a:r>
            <a:r>
              <a:rPr lang="en-US" altLang="zh-CN" dirty="0"/>
              <a:t>Checkpoint </a:t>
            </a:r>
            <a:r>
              <a:rPr lang="zh-CN" altLang="en-US" dirty="0"/>
              <a:t>用于故障快速恢复。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5B4E0-6043-4A40-8BBD-8316DAFE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9963" y="2843851"/>
            <a:ext cx="7295417" cy="2995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6ADB58-989B-EC4C-AA2E-3CE9976AB4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03" y="2843851"/>
            <a:ext cx="3559947" cy="29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CDAD06-55B3-2247-9219-B882557E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</a:t>
            </a:r>
            <a:r>
              <a:rPr lang="zh-CN" altLang="en-US" dirty="0"/>
              <a:t>：数据清洗过程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51100B-50B4-4F43-92C3-D96135394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9964" cy="16402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Shuffle</a:t>
            </a:r>
            <a:r>
              <a:rPr lang="zh-CN" altLang="en-US" b="1" dirty="0"/>
              <a:t> 和 </a:t>
            </a:r>
            <a:r>
              <a:rPr lang="en-US" altLang="zh-CN" b="1" dirty="0"/>
              <a:t>Read</a:t>
            </a:r>
            <a:r>
              <a:rPr lang="zh-CN" altLang="en-US" b="1" dirty="0"/>
              <a:t> 数据读取对存储的操作</a:t>
            </a:r>
            <a:endParaRPr lang="en-US" altLang="zh-CN" b="1" dirty="0"/>
          </a:p>
          <a:p>
            <a:pPr lvl="1"/>
            <a:r>
              <a:rPr lang="en-US" altLang="zh-CN" dirty="0"/>
              <a:t>Shuffle</a:t>
            </a:r>
            <a:r>
              <a:rPr lang="zh-CN" altLang="en-US" dirty="0"/>
              <a:t>：元数据操作，主要是针对数据 </a:t>
            </a:r>
            <a:r>
              <a:rPr lang="en-US" altLang="zh-CN" dirty="0"/>
              <a:t>List</a:t>
            </a:r>
          </a:p>
          <a:p>
            <a:pPr lvl="1"/>
            <a:r>
              <a:rPr lang="en-US" altLang="zh-CN" dirty="0"/>
              <a:t>Read</a:t>
            </a:r>
            <a:r>
              <a:rPr lang="zh-CN" altLang="en-US" dirty="0"/>
              <a:t>：元数据操作 </a:t>
            </a:r>
            <a:r>
              <a:rPr lang="en-US" altLang="zh-CN" dirty="0"/>
              <a:t>&amp;</a:t>
            </a:r>
            <a:r>
              <a:rPr lang="zh-CN" altLang="en-US" dirty="0"/>
              <a:t> 数据本身的操作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70C1015D-381F-3948-BCDD-5F55F0F6CA9F}"/>
              </a:ext>
            </a:extLst>
          </p:cNvPr>
          <p:cNvSpPr txBox="1">
            <a:spLocks/>
          </p:cNvSpPr>
          <p:nvPr/>
        </p:nvSpPr>
        <p:spPr>
          <a:xfrm>
            <a:off x="5943600" y="1360169"/>
            <a:ext cx="5319964" cy="164020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对于大量小文件，延时和吞吐是性能关键</a:t>
            </a:r>
          </a:p>
          <a:p>
            <a:pPr lvl="1"/>
            <a:r>
              <a:rPr lang="zh-CN" altLang="en-US" dirty="0"/>
              <a:t>小文件</a:t>
            </a:r>
            <a:r>
              <a:rPr lang="en-US" dirty="0"/>
              <a:t>：</a:t>
            </a:r>
            <a:r>
              <a:rPr lang="zh-CN" altLang="en-US" dirty="0"/>
              <a:t>文件越小，元数据操作耗时占比越大</a:t>
            </a:r>
            <a:endParaRPr lang="en-US" altLang="zh-CN" dirty="0"/>
          </a:p>
          <a:p>
            <a:pPr lvl="1"/>
            <a:r>
              <a:rPr lang="zh-CN" altLang="en-US" dirty="0"/>
              <a:t>指标</a:t>
            </a:r>
            <a:r>
              <a:rPr lang="en-US" dirty="0"/>
              <a:t>：</a:t>
            </a:r>
            <a:r>
              <a:rPr lang="zh-CN" altLang="en-US" dirty="0"/>
              <a:t>延时、吞吐是降低数据清洗过程关键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500B3E-406B-8748-9D04-20365A61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86" y="3464785"/>
            <a:ext cx="6527628" cy="2814237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D5D28C4-81FF-434C-BB2F-48268DCA7FB4}"/>
              </a:ext>
            </a:extLst>
          </p:cNvPr>
          <p:cNvCxnSpPr/>
          <p:nvPr/>
        </p:nvCxnSpPr>
        <p:spPr>
          <a:xfrm>
            <a:off x="5707118" y="1555530"/>
            <a:ext cx="0" cy="1260000"/>
          </a:xfrm>
          <a:prstGeom prst="line">
            <a:avLst/>
          </a:prstGeom>
          <a:ln w="38100">
            <a:solidFill>
              <a:srgbClr val="009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5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3DE31C-8DEB-5C4A-8009-5670D54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II</a:t>
            </a:r>
            <a:r>
              <a:rPr lang="zh-CN" altLang="en-US" dirty="0"/>
              <a:t>：小文件对象存储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588867-716A-2D40-86C7-0B59EE9F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37509"/>
            <a:ext cx="5337587" cy="143462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zh-CN" altLang="en-US" b="1" dirty="0"/>
              <a:t>元数据性能影响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对象存储采用 </a:t>
            </a:r>
            <a:r>
              <a:rPr lang="en-US" altLang="zh-CN" sz="1600" dirty="0"/>
              <a:t>key-value</a:t>
            </a:r>
            <a:r>
              <a:rPr lang="zh-CN" altLang="en-US" sz="1600" dirty="0"/>
              <a:t> 方式维护元数据，很好解决小文件规模扩展问题</a:t>
            </a:r>
            <a:endParaRPr lang="en-US" altLang="zh-CN" sz="16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2F5E051-110C-864E-9336-6BD24733DC07}"/>
              </a:ext>
            </a:extLst>
          </p:cNvPr>
          <p:cNvSpPr txBox="1">
            <a:spLocks/>
          </p:cNvSpPr>
          <p:nvPr/>
        </p:nvSpPr>
        <p:spPr>
          <a:xfrm>
            <a:off x="6249521" y="1237508"/>
            <a:ext cx="5337587" cy="143462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zh-CN" altLang="en-US" b="1" dirty="0"/>
              <a:t>操作 </a:t>
            </a:r>
            <a:r>
              <a:rPr lang="en-US" altLang="zh-CN" b="1" dirty="0"/>
              <a:t>&amp;</a:t>
            </a:r>
            <a:r>
              <a:rPr lang="zh-CN" altLang="en-US" b="1" dirty="0"/>
              <a:t> 协议路径的影响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数据清洗 </a:t>
            </a:r>
            <a:r>
              <a:rPr lang="en-US" altLang="zh-CN" sz="1600" dirty="0"/>
              <a:t>Shuffle</a:t>
            </a:r>
            <a:r>
              <a:rPr lang="zh-CN" altLang="en-US" sz="1600" dirty="0"/>
              <a:t> 用到的 </a:t>
            </a:r>
            <a:r>
              <a:rPr lang="en-US" altLang="zh-CN" sz="1600" dirty="0"/>
              <a:t>List</a:t>
            </a:r>
            <a:r>
              <a:rPr lang="zh-CN" altLang="en-US" sz="1600" dirty="0"/>
              <a:t> 操作性能延时偏高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对象存储协议访问路径长，小文件频繁读取延时大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95E1AA-44B7-8643-94E7-5A18CB94B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10" y="3378753"/>
            <a:ext cx="4880028" cy="3024000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6F335749-48AC-A042-ADF6-738C576C6BEF}"/>
              </a:ext>
            </a:extLst>
          </p:cNvPr>
          <p:cNvSpPr txBox="1">
            <a:spLocks/>
          </p:cNvSpPr>
          <p:nvPr/>
        </p:nvSpPr>
        <p:spPr>
          <a:xfrm>
            <a:off x="771598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47D9CBC-D2AE-A441-94A1-4CF99EE3D6A2}"/>
              </a:ext>
            </a:extLst>
          </p:cNvPr>
          <p:cNvSpPr txBox="1">
            <a:spLocks/>
          </p:cNvSpPr>
          <p:nvPr/>
        </p:nvSpPr>
        <p:spPr>
          <a:xfrm>
            <a:off x="6399147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39CF5-0BA7-9F41-9187-7C8CDED1A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62267" y="3535629"/>
            <a:ext cx="4713759" cy="2730457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C532F559-9790-5047-822A-A05654735D44}"/>
              </a:ext>
            </a:extLst>
          </p:cNvPr>
          <p:cNvSpPr/>
          <p:nvPr/>
        </p:nvSpPr>
        <p:spPr>
          <a:xfrm>
            <a:off x="771598" y="336438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1FFE381-66BC-604C-A628-DC0374D69380}"/>
              </a:ext>
            </a:extLst>
          </p:cNvPr>
          <p:cNvSpPr/>
          <p:nvPr/>
        </p:nvSpPr>
        <p:spPr>
          <a:xfrm>
            <a:off x="6399147" y="3378753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9A97C2F-3AE7-E843-8295-0C7C2C512127}"/>
              </a:ext>
            </a:extLst>
          </p:cNvPr>
          <p:cNvCxnSpPr/>
          <p:nvPr/>
        </p:nvCxnSpPr>
        <p:spPr>
          <a:xfrm>
            <a:off x="6045303" y="1379357"/>
            <a:ext cx="0" cy="1080000"/>
          </a:xfrm>
          <a:prstGeom prst="line">
            <a:avLst/>
          </a:prstGeom>
          <a:ln w="38100">
            <a:solidFill>
              <a:srgbClr val="009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III</a:t>
            </a:r>
            <a:r>
              <a:rPr lang="zh-CN" altLang="en-US" dirty="0"/>
              <a:t>：存储数据加载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训练执行与 </a:t>
            </a:r>
            <a:r>
              <a:rPr lang="en-US" altLang="zh-CN" dirty="0"/>
              <a:t>IO</a:t>
            </a:r>
            <a:r>
              <a:rPr lang="zh-CN" altLang="en-US" dirty="0"/>
              <a:t> 时序关系：每轮 </a:t>
            </a:r>
            <a:r>
              <a:rPr lang="en-US" altLang="zh-CN" dirty="0"/>
              <a:t>Epoch </a:t>
            </a:r>
            <a:r>
              <a:rPr lang="zh-CN" altLang="en-US" dirty="0"/>
              <a:t>耗时由数据 </a:t>
            </a:r>
            <a:r>
              <a:rPr lang="en-US" altLang="zh-CN" dirty="0"/>
              <a:t>Shuffle</a:t>
            </a:r>
            <a:r>
              <a:rPr lang="zh-CN" altLang="en-US" dirty="0"/>
              <a:t> 时间、计算执行时间、数据读取等待。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42AAF0-B492-334C-8EE1-D95F0CC2E946}"/>
                  </a:ext>
                </a:extLst>
              </p:cNvPr>
              <p:cNvSpPr txBox="1"/>
              <p:nvPr/>
            </p:nvSpPr>
            <p:spPr>
              <a:xfrm>
                <a:off x="3023230" y="2289185"/>
                <a:ext cx="216674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𝑒𝑝𝑜𝑐h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42AAF0-B492-334C-8EE1-D95F0CC2E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2289185"/>
                <a:ext cx="2166747" cy="299569"/>
              </a:xfrm>
              <a:prstGeom prst="rect">
                <a:avLst/>
              </a:prstGeom>
              <a:blipFill>
                <a:blip r:embed="rId2"/>
                <a:stretch>
                  <a:fillRect t="-154167" b="-2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028F01-5973-DF4C-8B6F-A39BAD1E49AD}"/>
                  </a:ext>
                </a:extLst>
              </p:cNvPr>
              <p:cNvSpPr txBox="1"/>
              <p:nvPr/>
            </p:nvSpPr>
            <p:spPr>
              <a:xfrm>
                <a:off x="3023230" y="2759085"/>
                <a:ext cx="329750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𝑤𝑎𝑖𝑡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028F01-5973-DF4C-8B6F-A39BAD1E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2759085"/>
                <a:ext cx="3297506" cy="299569"/>
              </a:xfrm>
              <a:prstGeom prst="rect">
                <a:avLst/>
              </a:prstGeom>
              <a:blipFill>
                <a:blip r:embed="rId3"/>
                <a:stretch>
                  <a:fillRect l="-766" t="-144000" r="-1533" b="-20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9A27E9-08A9-A345-B1F3-CFAD248B8B4A}"/>
                  </a:ext>
                </a:extLst>
              </p:cNvPr>
              <p:cNvSpPr txBox="1"/>
              <p:nvPr/>
            </p:nvSpPr>
            <p:spPr>
              <a:xfrm>
                <a:off x="3023230" y="3238225"/>
                <a:ext cx="684988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𝑠h𝑢𝑓𝑓𝑙𝑒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𝑤𝑎𝑖𝑡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𝑟𝑒𝑎𝑑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𝑐h𝑒𝑐𝑘𝑝𝑜𝑖𝑛𝑡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9A27E9-08A9-A345-B1F3-CFAD248B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3238225"/>
                <a:ext cx="6849889" cy="670696"/>
              </a:xfrm>
              <a:prstGeom prst="rect">
                <a:avLst/>
              </a:prstGeom>
              <a:blipFill>
                <a:blip r:embed="rId4"/>
                <a:stretch>
                  <a:fillRect l="-185" t="-144444" r="-556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D43D78A-E85D-1F43-A4DA-31122F6D8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08" y="4429436"/>
            <a:ext cx="10985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62" y="558414"/>
            <a:ext cx="10304846" cy="589190"/>
          </a:xfrm>
        </p:spPr>
        <p:txBody>
          <a:bodyPr/>
          <a:lstStyle/>
          <a:p>
            <a:r>
              <a:rPr kumimoji="1" lang="zh-CN" altLang="en-US" dirty="0"/>
              <a:t>优化方案：多层数据缓存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提供多层缓存加速，分层次提供远端、近端的数据读取性能。即按需将热数据缓存到 </a:t>
            </a:r>
            <a:r>
              <a:rPr lang="en-US" altLang="zh-CN" dirty="0"/>
              <a:t>GPU</a:t>
            </a:r>
            <a:r>
              <a:rPr lang="zh-CN" altLang="en-US" dirty="0"/>
              <a:t> 内存和 </a:t>
            </a:r>
            <a:r>
              <a:rPr lang="en-US" altLang="zh-CN" dirty="0"/>
              <a:t>Local</a:t>
            </a:r>
            <a:r>
              <a:rPr lang="zh-CN" altLang="en-US" dirty="0"/>
              <a:t> 本地盘中，利用数据本地性提供高性能访问。</a:t>
            </a:r>
            <a:r>
              <a:rPr lang="en-US" altLang="zh-CN" dirty="0"/>
              <a:t>e.g.</a:t>
            </a:r>
            <a:r>
              <a:rPr lang="zh-CN" altLang="en-US" dirty="0"/>
              <a:t>，训练先将 </a:t>
            </a:r>
            <a:r>
              <a:rPr lang="en-US" altLang="zh-CN" dirty="0"/>
              <a:t>Checkpoint </a:t>
            </a:r>
            <a:r>
              <a:rPr lang="zh-CN" altLang="en-US" dirty="0"/>
              <a:t>写到性能相对容易保证的本地存储，再向远端对象存储服务器（数据湖）上传。</a:t>
            </a:r>
          </a:p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083DBFE-11C5-3B42-9E06-1AF2773D0C8D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1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543378-8871-6442-B12D-782B69BA6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584" y="2725032"/>
            <a:ext cx="7953573" cy="36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9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1" y="558414"/>
            <a:ext cx="10325867" cy="589190"/>
          </a:xfrm>
        </p:spPr>
        <p:txBody>
          <a:bodyPr/>
          <a:lstStyle/>
          <a:p>
            <a:r>
              <a:rPr kumimoji="1" lang="zh-CN" altLang="en-US" dirty="0"/>
              <a:t>优化方案：</a:t>
            </a:r>
            <a:r>
              <a:rPr lang="zh-CN" altLang="en-US" dirty="0"/>
              <a:t>训练数据加载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尽量提高训练效率 </a:t>
            </a:r>
            <a:r>
              <a:rPr lang="en-US" altLang="zh-CN" dirty="0"/>
              <a:t>and/or</a:t>
            </a:r>
            <a:r>
              <a:rPr lang="zh-CN" altLang="en-US" dirty="0"/>
              <a:t> 利用率，减少 </a:t>
            </a:r>
            <a:r>
              <a:rPr lang="en-US" altLang="zh-CN" dirty="0"/>
              <a:t>NPU </a:t>
            </a:r>
            <a:r>
              <a:rPr lang="zh-CN" altLang="en-US" dirty="0"/>
              <a:t>空闲，主要优化集中在：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优化数据清洗过程，数据搬运和处理与计算重叠；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优化读取过程，让每 </a:t>
            </a:r>
            <a:r>
              <a:rPr lang="en-US" altLang="zh-CN" dirty="0"/>
              <a:t>Epoch</a:t>
            </a:r>
            <a:r>
              <a:rPr lang="zh-CN" altLang="en-US" dirty="0"/>
              <a:t> 读取数据耗时小于计算耗时，使得 </a:t>
            </a:r>
            <a:r>
              <a:rPr lang="en-US" altLang="zh-CN" dirty="0"/>
              <a:t>I/O </a:t>
            </a:r>
            <a:r>
              <a:rPr lang="zh-CN" altLang="en-US" dirty="0"/>
              <a:t>时间被计算时间隐藏；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 </a:t>
            </a:r>
            <a:r>
              <a:rPr lang="en-US" altLang="zh-CN" dirty="0"/>
              <a:t>Checkpoint </a:t>
            </a:r>
            <a:r>
              <a:rPr lang="zh-CN" altLang="en-US" dirty="0"/>
              <a:t>保存和加载过程，缩短 </a:t>
            </a:r>
            <a:r>
              <a:rPr lang="en-US" altLang="zh-CN" dirty="0"/>
              <a:t>Checkpoint </a:t>
            </a:r>
            <a:r>
              <a:rPr lang="zh-CN" altLang="en-US" dirty="0"/>
              <a:t>耗时，减少训练中断时间；</a:t>
            </a:r>
          </a:p>
          <a:p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2323D01-36CA-DA40-9D84-010AD7E6CBEE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2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DC1E5-F401-AF44-9E1E-57C73279C9A1}"/>
                  </a:ext>
                </a:extLst>
              </p:cNvPr>
              <p:cNvSpPr txBox="1"/>
              <p:nvPr/>
            </p:nvSpPr>
            <p:spPr>
              <a:xfrm>
                <a:off x="2253776" y="3866498"/>
                <a:ext cx="684988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𝑠h𝑢𝑓𝑓𝑙𝑒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𝑤𝑎𝑖𝑡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𝑟𝑒𝑎𝑑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𝑐h𝑒𝑐𝑘𝑝𝑜𝑖𝑛𝑡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DC1E5-F401-AF44-9E1E-57C73279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3866498"/>
                <a:ext cx="6849889" cy="670696"/>
              </a:xfrm>
              <a:prstGeom prst="rect">
                <a:avLst/>
              </a:prstGeom>
              <a:blipFill>
                <a:blip r:embed="rId2"/>
                <a:stretch>
                  <a:fillRect t="-142593" r="-555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61BB63E-2A0C-AD45-91D9-A7F5A13969A1}"/>
                  </a:ext>
                </a:extLst>
              </p:cNvPr>
              <p:cNvSpPr/>
              <p:nvPr/>
            </p:nvSpPr>
            <p:spPr>
              <a:xfrm>
                <a:off x="2253776" y="4656838"/>
                <a:ext cx="102406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𝑠h𝑢𝑓𝑓𝑙𝑒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61BB63E-2A0C-AD45-91D9-A7F5A1396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4656838"/>
                <a:ext cx="1024063" cy="3915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A41BB5-5724-1449-B2DE-0112943AB5EA}"/>
                  </a:ext>
                </a:extLst>
              </p:cNvPr>
              <p:cNvSpPr/>
              <p:nvPr/>
            </p:nvSpPr>
            <p:spPr>
              <a:xfrm>
                <a:off x="2253776" y="5218982"/>
                <a:ext cx="1291186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𝑐h𝑒𝑐𝑘𝑝𝑜𝑖𝑛𝑡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A41BB5-5724-1449-B2DE-0112943A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5218982"/>
                <a:ext cx="1291186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62DD002-9433-684A-82E9-7740DF061B5F}"/>
                  </a:ext>
                </a:extLst>
              </p:cNvPr>
              <p:cNvSpPr/>
              <p:nvPr/>
            </p:nvSpPr>
            <p:spPr>
              <a:xfrm>
                <a:off x="2253776" y="5791000"/>
                <a:ext cx="1189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𝑤𝑎𝑖𝑡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62DD002-9433-684A-82E9-7740DF061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5791000"/>
                <a:ext cx="1189107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D8E0621C-5154-FF44-B8D8-6CE74A1599DE}"/>
              </a:ext>
            </a:extLst>
          </p:cNvPr>
          <p:cNvSpPr/>
          <p:nvPr/>
        </p:nvSpPr>
        <p:spPr>
          <a:xfrm>
            <a:off x="3650065" y="4652574"/>
            <a:ext cx="4900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将占比控制在 </a:t>
            </a:r>
            <a:r>
              <a:rPr lang="en-US" altLang="zh-CN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Epoch</a:t>
            </a: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总时长的较小比例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ACBF3C-D53B-A642-9738-F88A681AC18B}"/>
              </a:ext>
            </a:extLst>
          </p:cNvPr>
          <p:cNvSpPr/>
          <p:nvPr/>
        </p:nvSpPr>
        <p:spPr>
          <a:xfrm>
            <a:off x="3650065" y="5214301"/>
            <a:ext cx="6183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让每 </a:t>
            </a:r>
            <a:r>
              <a:rPr lang="en-US" altLang="zh-CN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Epoch</a:t>
            </a: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读数据小于计算耗时，读取被计算掩盖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999889-3293-6949-9A42-BDFDD7470BBD}"/>
              </a:ext>
            </a:extLst>
          </p:cNvPr>
          <p:cNvSpPr/>
          <p:nvPr/>
        </p:nvSpPr>
        <p:spPr>
          <a:xfrm>
            <a:off x="3650065" y="5775611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缩短读取耗时，减少训练等待时间</a:t>
            </a:r>
          </a:p>
        </p:txBody>
      </p:sp>
    </p:spTree>
    <p:extLst>
      <p:ext uri="{BB962C8B-B14F-4D97-AF65-F5344CB8AC3E}">
        <p14:creationId xmlns:p14="http://schemas.microsoft.com/office/powerpoint/2010/main" val="402484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F4843-2F76-FE4E-A366-CCB511F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0" y="558414"/>
            <a:ext cx="10325867" cy="589190"/>
          </a:xfrm>
        </p:spPr>
        <p:txBody>
          <a:bodyPr/>
          <a:lstStyle/>
          <a:p>
            <a:r>
              <a:rPr kumimoji="1" lang="zh-CN" altLang="en-US" dirty="0"/>
              <a:t>优化方案：调度优化减少数据等待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0CAA5-150B-4441-B39E-A4AF8FFEB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162313"/>
          </a:xfrm>
        </p:spPr>
        <p:txBody>
          <a:bodyPr/>
          <a:lstStyle/>
          <a:p>
            <a:r>
              <a:rPr lang="zh-CN" altLang="en-US" dirty="0"/>
              <a:t>将数据集作为抽象实体统一管理</a:t>
            </a:r>
            <a:endParaRPr lang="en-US" altLang="zh-CN" dirty="0"/>
          </a:p>
          <a:p>
            <a:r>
              <a:rPr lang="zh-CN" altLang="en-US" dirty="0"/>
              <a:t>让非竞争性算力资源流水线化，提升计算利用率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896F4F-BACA-6E40-801B-CF9BEF9449F6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3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461EA1-C8D8-0C47-8EB1-2854C962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7" y="4164456"/>
            <a:ext cx="4156245" cy="173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3B0D0-B0C5-3045-B4A8-836E774DB99F}"/>
              </a:ext>
            </a:extLst>
          </p:cNvPr>
          <p:cNvSpPr/>
          <p:nvPr/>
        </p:nvSpPr>
        <p:spPr>
          <a:xfrm>
            <a:off x="623635" y="2772823"/>
            <a:ext cx="4653615" cy="787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竞争同一计算资源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从存储对象（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数据湖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）读取数据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69ED1-BA94-B04C-BECD-F4ECB0B2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32" y="3531419"/>
            <a:ext cx="5733148" cy="7306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23753E-3F22-5B40-B0BF-819E5762A96D}"/>
              </a:ext>
            </a:extLst>
          </p:cNvPr>
          <p:cNvSpPr/>
          <p:nvPr/>
        </p:nvSpPr>
        <p:spPr>
          <a:xfrm>
            <a:off x="5816532" y="2772823"/>
            <a:ext cx="57331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调度策略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：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作为整体调度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83405B-2866-5A41-8045-E39D2D2ADB18}"/>
              </a:ext>
            </a:extLst>
          </p:cNvPr>
          <p:cNvSpPr/>
          <p:nvPr/>
        </p:nvSpPr>
        <p:spPr>
          <a:xfrm>
            <a:off x="5816533" y="4654652"/>
            <a:ext cx="573314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调度策略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：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流水线调度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AC5476-F163-D146-962E-361536B3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531" y="5190049"/>
            <a:ext cx="4462861" cy="730695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B29AAF9-2F50-0642-9A13-096FFA1B8EF3}"/>
              </a:ext>
            </a:extLst>
          </p:cNvPr>
          <p:cNvCxnSpPr>
            <a:cxnSpLocks/>
          </p:cNvCxnSpPr>
          <p:nvPr/>
        </p:nvCxnSpPr>
        <p:spPr>
          <a:xfrm>
            <a:off x="5556945" y="2772823"/>
            <a:ext cx="0" cy="3147921"/>
          </a:xfrm>
          <a:prstGeom prst="line">
            <a:avLst/>
          </a:prstGeom>
          <a:ln w="38100">
            <a:solidFill>
              <a:srgbClr val="0096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0CAA5-150B-4441-B39E-A4AF8FFEB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与训练数据以小文件为主不同，大模型单个节点 </a:t>
            </a:r>
            <a:r>
              <a:rPr lang="en-US" altLang="zh-CN" dirty="0"/>
              <a:t>checkpoint &gt;</a:t>
            </a:r>
            <a:r>
              <a:rPr lang="zh-CN" altLang="en-US" dirty="0"/>
              <a:t> </a:t>
            </a:r>
            <a:r>
              <a:rPr lang="en-US" altLang="zh-CN" dirty="0"/>
              <a:t>100GB</a:t>
            </a:r>
            <a:r>
              <a:rPr lang="zh-CN" altLang="en-US" dirty="0"/>
              <a:t>。多个训练节点同时写，需要恢复时又同时读，对存储提出了很高的吞吐要求。</a:t>
            </a:r>
            <a:endParaRPr lang="en-US" altLang="zh-CN" dirty="0"/>
          </a:p>
          <a:p>
            <a:r>
              <a:rPr lang="en-US" altLang="zh-CN" dirty="0"/>
              <a:t>Checkpoint </a:t>
            </a:r>
            <a:r>
              <a:rPr lang="zh-CN" altLang="en-US" dirty="0"/>
              <a:t>保存和加载期间整个训练是中断的，因此提高吞吐，将 </a:t>
            </a:r>
            <a:r>
              <a:rPr lang="en-US" altLang="zh-CN" dirty="0"/>
              <a:t>Checkpoint </a:t>
            </a:r>
            <a:r>
              <a:rPr lang="zh-CN" altLang="en-US" dirty="0"/>
              <a:t>耗时控制在尽量小的占比，对于减少训练等待、提高计算资源利用率非常重要。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3AF34-3987-B84C-8047-1CAC0BBD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385" y="3657599"/>
            <a:ext cx="8181992" cy="2427891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0EEAC099-29EF-F44E-8EFE-25F44E15AB59}"/>
              </a:ext>
            </a:extLst>
          </p:cNvPr>
          <p:cNvSpPr txBox="1">
            <a:spLocks/>
          </p:cNvSpPr>
          <p:nvPr/>
        </p:nvSpPr>
        <p:spPr>
          <a:xfrm>
            <a:off x="1173515" y="558414"/>
            <a:ext cx="10413593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/>
              <a:t>同步的存储加速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613102-ACAA-4348-AA60-B88D0C7FDCFE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67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15" y="558414"/>
            <a:ext cx="10413593" cy="589190"/>
          </a:xfrm>
        </p:spPr>
        <p:txBody>
          <a:bodyPr/>
          <a:lstStyle/>
          <a:p>
            <a:r>
              <a:rPr lang="zh-CN" altLang="en-US" dirty="0"/>
              <a:t>同步的存储加速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 </a:t>
            </a:r>
            <a:r>
              <a:rPr lang="zh-CN" altLang="en-US" dirty="0"/>
              <a:t>直接写入 </a:t>
            </a:r>
            <a:r>
              <a:rPr lang="en-US" altLang="zh-CN" dirty="0"/>
              <a:t>CPU</a:t>
            </a:r>
            <a:r>
              <a:rPr lang="zh-CN" altLang="en-US" dirty="0"/>
              <a:t> 内存或 </a:t>
            </a:r>
            <a:r>
              <a:rPr lang="en-US" altLang="zh-CN" dirty="0"/>
              <a:t>NVME SSD</a:t>
            </a:r>
            <a:r>
              <a:rPr lang="zh-CN" altLang="en-US" dirty="0"/>
              <a:t>， 并采用流式 </a:t>
            </a:r>
            <a:r>
              <a:rPr lang="en-US" altLang="zh-CN" dirty="0"/>
              <a:t>&amp;</a:t>
            </a:r>
            <a:r>
              <a:rPr lang="zh-CN" altLang="en-US" dirty="0"/>
              <a:t> 分块上传的方式，无需等 </a:t>
            </a:r>
            <a:r>
              <a:rPr lang="en-US" altLang="zh-CN" dirty="0"/>
              <a:t>Checkpoint </a:t>
            </a:r>
            <a:r>
              <a:rPr lang="zh-CN" altLang="en-US" dirty="0"/>
              <a:t>全部写完就开始向数据湖上传。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C35727-4D12-6B4B-933F-D1CDC9BD46EF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889CA-7267-3A4C-858D-DC13C5C5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021" y="2649482"/>
            <a:ext cx="687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15" y="558414"/>
            <a:ext cx="10413593" cy="589190"/>
          </a:xfrm>
        </p:spPr>
        <p:txBody>
          <a:bodyPr/>
          <a:lstStyle/>
          <a:p>
            <a:r>
              <a:rPr lang="zh-CN" altLang="en-US" dirty="0"/>
              <a:t>同步的存储加速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 </a:t>
            </a:r>
            <a:r>
              <a:rPr lang="zh-CN" altLang="en-US" dirty="0"/>
              <a:t>直接写入 </a:t>
            </a:r>
            <a:r>
              <a:rPr lang="en-US" altLang="zh-CN" dirty="0"/>
              <a:t>CPU</a:t>
            </a:r>
            <a:r>
              <a:rPr lang="zh-CN" altLang="en-US" dirty="0"/>
              <a:t> 内存或 </a:t>
            </a:r>
            <a:r>
              <a:rPr lang="en-US" altLang="zh-CN" dirty="0"/>
              <a:t>NVME SSD</a:t>
            </a:r>
            <a:r>
              <a:rPr lang="zh-CN" altLang="en-US" dirty="0"/>
              <a:t>， 并采用流式 </a:t>
            </a:r>
            <a:r>
              <a:rPr lang="en-US" altLang="zh-CN" dirty="0"/>
              <a:t>&amp;</a:t>
            </a:r>
            <a:r>
              <a:rPr lang="zh-CN" altLang="en-US" dirty="0"/>
              <a:t> 分块上传的方式，无需等 </a:t>
            </a:r>
            <a:r>
              <a:rPr lang="en-US" altLang="zh-CN" dirty="0"/>
              <a:t>Checkpoint </a:t>
            </a:r>
            <a:r>
              <a:rPr lang="zh-CN" altLang="en-US" dirty="0"/>
              <a:t>全部写完就开始向数据湖上传。</a:t>
            </a:r>
          </a:p>
          <a:p>
            <a:r>
              <a:rPr lang="zh-CN" altLang="en-US" b="1" dirty="0"/>
              <a:t>缺点：</a:t>
            </a:r>
            <a:r>
              <a:rPr lang="zh-CN" altLang="en-US" dirty="0"/>
              <a:t>需要保证 </a:t>
            </a:r>
            <a:r>
              <a:rPr lang="en-US" altLang="zh-CN" dirty="0"/>
              <a:t>close </a:t>
            </a:r>
            <a:r>
              <a:rPr lang="zh-CN" altLang="en-US" dirty="0"/>
              <a:t>时数据已经完整写入对象存储，吞吐瓶颈仍然可能出现在上传带宽限制。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C35727-4D12-6B4B-933F-D1CDC9BD46EF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32C4-72F6-FB45-B0C0-EA08225B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571" y="3857625"/>
            <a:ext cx="899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5C541-7535-7A4E-B9A7-1B1813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24" y="558414"/>
            <a:ext cx="10329884" cy="589190"/>
          </a:xfrm>
        </p:spPr>
        <p:txBody>
          <a:bodyPr/>
          <a:lstStyle/>
          <a:p>
            <a:r>
              <a:rPr lang="zh-CN" altLang="en-US" dirty="0"/>
              <a:t>异步 </a:t>
            </a:r>
            <a:r>
              <a:rPr lang="en-US" altLang="zh-CN" dirty="0"/>
              <a:t>Checkpoint</a:t>
            </a:r>
            <a:r>
              <a:rPr lang="zh-CN" altLang="en-US" dirty="0"/>
              <a:t> 保存 </a:t>
            </a:r>
            <a:r>
              <a:rPr lang="en-US" altLang="zh-CN" dirty="0"/>
              <a:t>&amp;</a:t>
            </a:r>
            <a:r>
              <a:rPr lang="zh-CN" altLang="en-US" dirty="0"/>
              <a:t> 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74BBE9-68F5-6A41-A40D-4A0D706C3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训练过程 </a:t>
            </a:r>
            <a:r>
              <a:rPr lang="en-US" altLang="zh-CN" dirty="0"/>
              <a:t>Checkpoint </a:t>
            </a:r>
            <a:r>
              <a:rPr lang="zh-CN" altLang="en-US" dirty="0"/>
              <a:t>会周期性保存，发生故障恢复不是常态。</a:t>
            </a:r>
            <a:endParaRPr lang="en-US" altLang="zh-CN" dirty="0"/>
          </a:p>
          <a:p>
            <a:pPr marL="582006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/>
              <a:t>异步写来突破上传对象存储的带宽限制。训练程序不用等待数据上传完成，即可恢复训练。其耗时取决于 </a:t>
            </a:r>
            <a:r>
              <a:rPr lang="en-US" altLang="zh-CN" sz="1600" dirty="0"/>
              <a:t>NVME SSD </a:t>
            </a:r>
            <a:r>
              <a:rPr lang="zh-CN" altLang="en-US" sz="1600" dirty="0"/>
              <a:t>写入能力，极大缩短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写入时间。</a:t>
            </a:r>
            <a:endParaRPr lang="en-US" altLang="zh-CN" sz="1600" dirty="0"/>
          </a:p>
          <a:p>
            <a:pPr marL="582006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/>
              <a:t>对于 </a:t>
            </a:r>
            <a:r>
              <a:rPr lang="en-US" altLang="zh-CN" sz="1600" dirty="0"/>
              <a:t>Latest</a:t>
            </a:r>
            <a:r>
              <a:rPr lang="zh-CN" altLang="en-US" sz="1600" dirty="0"/>
              <a:t>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采用异步写的同时，让其驻留在 </a:t>
            </a:r>
            <a:r>
              <a:rPr lang="en-US" altLang="zh-CN" sz="1600" dirty="0"/>
              <a:t>CPU</a:t>
            </a:r>
            <a:r>
              <a:rPr lang="zh-CN" altLang="en-US" sz="1600" dirty="0"/>
              <a:t> 内存，当训练需要恢复时直接读取，解决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快速加载问题。</a:t>
            </a: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B57F084-E419-1946-BFA7-FF0975E68B26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5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5F2CCA-EDD4-A142-A7A6-F24F5F5E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3080951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6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通过对象存储提供的数据湖，解决训练数据的存储问题。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训练流程中分析</a:t>
            </a:r>
            <a:r>
              <a:rPr lang="en-US" altLang="zh-CN" sz="2000" dirty="0"/>
              <a:t>E2E</a:t>
            </a:r>
            <a:r>
              <a:rPr lang="zh-CN" altLang="en-US" sz="2000" dirty="0"/>
              <a:t>流程，提出多层数据缓存、训练数据异步加载、调度优化、同步存储加速和异步 </a:t>
            </a:r>
            <a:r>
              <a:rPr lang="en-US" altLang="zh-CN" sz="2000" dirty="0"/>
              <a:t>Checkpoint</a:t>
            </a:r>
            <a:r>
              <a:rPr lang="zh-CN" altLang="en-US" sz="2000" dirty="0"/>
              <a:t> 保存 </a:t>
            </a:r>
            <a:r>
              <a:rPr lang="en-US" altLang="zh-CN" sz="2000" dirty="0"/>
              <a:t>&amp;</a:t>
            </a:r>
            <a:r>
              <a:rPr lang="zh-CN" altLang="en-US" sz="2000" dirty="0"/>
              <a:t> 加载等新的优化手段。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A1331E-4BCA-9343-B30B-63C09E5F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E0600B-CD66-7349-8916-45795E865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数据存储的优化手段比个人 </a:t>
            </a:r>
            <a:r>
              <a:rPr lang="en-US" altLang="zh-CN" sz="2000" dirty="0"/>
              <a:t>PC</a:t>
            </a:r>
            <a:r>
              <a:rPr lang="zh-CN" altLang="en-US" sz="2000" dirty="0"/>
              <a:t> 优化手段丰富有效，但是带来的代价是什么呢？</a:t>
            </a:r>
            <a:r>
              <a:rPr lang="en-US" altLang="zh-CN" sz="2000" dirty="0"/>
              <a:t>e.g.</a:t>
            </a:r>
            <a:r>
              <a:rPr lang="zh-CN" altLang="en-US" sz="2000" dirty="0"/>
              <a:t>，例如华为云的数据存储 </a:t>
            </a:r>
            <a:r>
              <a:rPr lang="en-US" altLang="zh-CN" sz="2000" dirty="0"/>
              <a:t>OBS</a:t>
            </a:r>
            <a:r>
              <a:rPr lang="zh-CN" altLang="en-US" sz="2000" dirty="0"/>
              <a:t> 桶？昇腾的 </a:t>
            </a:r>
            <a:r>
              <a:rPr lang="en-US" altLang="zh-CN" sz="2000" dirty="0" err="1"/>
              <a:t>MindX</a:t>
            </a:r>
            <a:r>
              <a:rPr lang="zh-CN" altLang="en-US" sz="2000" dirty="0"/>
              <a:t> 组件？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大模型训练的时候，模型太大需要切分， 因此 </a:t>
            </a:r>
            <a:r>
              <a:rPr lang="en-US" altLang="zh-CN" sz="2000" dirty="0"/>
              <a:t>Checkpoint</a:t>
            </a:r>
            <a:r>
              <a:rPr lang="zh-CN" altLang="en-US" sz="2000" dirty="0"/>
              <a:t> 是根据模型并行（</a:t>
            </a:r>
            <a:r>
              <a:rPr lang="en-US" altLang="zh-CN" sz="2000" dirty="0"/>
              <a:t>MP</a:t>
            </a:r>
            <a:r>
              <a:rPr lang="zh-CN" altLang="en-US" sz="2000" dirty="0"/>
              <a:t>）、数据并行（</a:t>
            </a:r>
            <a:r>
              <a:rPr lang="en-US" altLang="zh-CN" sz="2000" dirty="0"/>
              <a:t>DP</a:t>
            </a:r>
            <a:r>
              <a:rPr lang="zh-CN" altLang="en-US" sz="2000" dirty="0"/>
              <a:t>）来切分成不同的块，因此需要考虑哪些情况进行保存和加载？</a:t>
            </a:r>
            <a:r>
              <a:rPr lang="en-US" altLang="zh-CN" sz="2000" dirty="0"/>
              <a:t>e.g.</a:t>
            </a:r>
            <a:r>
              <a:rPr lang="zh-CN" altLang="en-US" sz="2000" dirty="0"/>
              <a:t>，某个节点损坏了怎么办？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251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2682C7-22DF-FE48-A044-2FF66EE9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81" y="1361624"/>
            <a:ext cx="6883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&amp;</a:t>
            </a:r>
            <a:r>
              <a:rPr lang="zh-CN" altLang="en-US" dirty="0"/>
              <a:t> 存储技术架构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288" y="1409293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52188" y="5485591"/>
            <a:ext cx="7380617" cy="70101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819350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65895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728054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262605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52188" y="4710912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8193503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262604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52188" y="3932346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453813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DAS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374115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NAS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294416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SAN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752188" y="2123363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916139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7227902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solidFill>
                  <a:srgbClr val="1D1D1A"/>
                </a:solidFill>
              </a:rPr>
              <a:t>CheckPoint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29441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752188" y="1345325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916139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</a:t>
            </a:r>
            <a:r>
              <a:rPr kumimoji="1" lang="en-US" altLang="zh-CN" sz="1100" dirty="0">
                <a:solidFill>
                  <a:srgbClr val="1D1D1A"/>
                </a:solidFill>
              </a:rPr>
              <a:t>Agent</a:t>
            </a:r>
            <a:r>
              <a:rPr kumimoji="1" lang="zh-CN" altLang="en-US" sz="11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7227902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29441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LLAMA</a:t>
            </a:r>
            <a:r>
              <a:rPr kumimoji="1" lang="zh-CN" altLang="en-US" sz="1100" dirty="0">
                <a:solidFill>
                  <a:srgbClr val="1D1D1A"/>
                </a:solidFill>
              </a:rPr>
              <a:t>等</a:t>
            </a:r>
            <a:r>
              <a:rPr kumimoji="1" lang="en-US" altLang="zh-CN" sz="1100">
                <a:solidFill>
                  <a:srgbClr val="1D1D1A"/>
                </a:solidFill>
              </a:rPr>
              <a:t>LLM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752188" y="2898042"/>
            <a:ext cx="7380617" cy="951785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411213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843043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5220565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10087762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341882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NFS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883338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HDFS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959907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 err="1">
                <a:solidFill>
                  <a:sysClr val="windowText" lastClr="000000"/>
                </a:solidFill>
              </a:rPr>
              <a:t>NVMe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550428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SCSI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546944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Tensor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9213722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Vector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10211258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Table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74106F-4BAB-8D4E-9925-11587885A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38" y="3819018"/>
            <a:ext cx="2528965" cy="1453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E45AB9-629C-A547-A708-F3780BF3D3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8" y="5002924"/>
            <a:ext cx="2494936" cy="1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FE764A0-7E89-D940-88F0-6BFFC6CC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LOGO</a:t>
            </a:r>
            <a:r>
              <a:rPr lang="zh-CN" altLang="en-US"/>
              <a:t> 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31AF8-420B-9E43-9267-6795364D2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220" y="1208416"/>
            <a:ext cx="8985395" cy="25849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55CE6A-6BF5-8E44-AEF7-9D5E1A8BE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172" y="4283559"/>
            <a:ext cx="1912104" cy="19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6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B30B1-7D8F-F04E-93E9-361602DE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415119-DA6B-9040-B37B-C0ABDCF85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dirty="0"/>
              <a:t>对象存储（数据湖）能够很好存储公开数据集、训练数据、模型结果等数据，但是高吞吐能力给小文件读取带来的提升有限。面对海量小文件读取，有哪些解决思路呢？</a:t>
            </a:r>
            <a:endParaRPr lang="en-US" altLang="zh-CN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dirty="0"/>
              <a:t>训练场景下，几千台计算节点会同时读取一批小数据集，如何缩短数据集的加载时长？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76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训练数据</a:t>
            </a:r>
            <a:endParaRPr lang="en-US" altLang="zh-CN" dirty="0"/>
          </a:p>
          <a:p>
            <a:r>
              <a:rPr lang="zh-CN" altLang="en-US" dirty="0"/>
              <a:t>存储优化</a:t>
            </a:r>
          </a:p>
        </p:txBody>
      </p:sp>
    </p:spTree>
    <p:extLst>
      <p:ext uri="{BB962C8B-B14F-4D97-AF65-F5344CB8AC3E}">
        <p14:creationId xmlns:p14="http://schemas.microsoft.com/office/powerpoint/2010/main" val="143329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37E37E-3372-3F49-AA52-91C97C8E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存储的数据流动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00673-2070-9D46-AA10-87006B814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）大模型训练过程语料数据持续更新，</a:t>
            </a:r>
            <a:r>
              <a:rPr lang="en-US" altLang="zh-CN" dirty="0"/>
              <a:t>2</a:t>
            </a:r>
            <a:r>
              <a:rPr lang="zh-CN" altLang="en-US" dirty="0"/>
              <a:t>）训练数据在不同数据预处理流程中频繁流动。有必要针对非结构化和半结构化数据提供专用存储系统，例如数据湖。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867AB2-3D32-4348-BA62-85CA84AA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589" y="2385534"/>
            <a:ext cx="8979583" cy="40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31969</TotalTime>
  <Words>1656</Words>
  <Application>Microsoft Macintosh PowerPoint</Application>
  <PresentationFormat>自定义</PresentationFormat>
  <Paragraphs>209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黑体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关于本内容</vt:lpstr>
      <vt:lpstr>大模型 &amp; 存储技术架构</vt:lpstr>
      <vt:lpstr>HUAWEI LOGO 变化</vt:lpstr>
      <vt:lpstr>Thought</vt:lpstr>
      <vt:lpstr>PowerPoint 演示文稿</vt:lpstr>
      <vt:lpstr>存储的数据流动</vt:lpstr>
      <vt:lpstr>数据湖</vt:lpstr>
      <vt:lpstr>数据湖的存储类型：文件系统 vs 对象存储</vt:lpstr>
      <vt:lpstr>数据湖的存储类型：文件系统 vs 对象存储</vt:lpstr>
      <vt:lpstr>数据湖的存储类型：文件系统 vs 对象存储</vt:lpstr>
      <vt:lpstr>优化方案：统一对象存储到数据湖</vt:lpstr>
      <vt:lpstr>PowerPoint 演示文稿</vt:lpstr>
      <vt:lpstr>训练流程分析</vt:lpstr>
      <vt:lpstr>优化分析 I：数据清洗过程</vt:lpstr>
      <vt:lpstr>优化分析 II：小文件对象存储</vt:lpstr>
      <vt:lpstr>优化分析 III：存储数据加载</vt:lpstr>
      <vt:lpstr>优化方案：多层数据缓存</vt:lpstr>
      <vt:lpstr>优化方案：训练数据加载</vt:lpstr>
      <vt:lpstr>优化方案：调度优化减少数据等待</vt:lpstr>
      <vt:lpstr>PowerPoint 演示文稿</vt:lpstr>
      <vt:lpstr>同步的存储加速</vt:lpstr>
      <vt:lpstr>同步的存储加速</vt:lpstr>
      <vt:lpstr>异步 Checkpoint 保存 &amp; 加载</vt:lpstr>
      <vt:lpstr>PowerPoint 演示文稿</vt:lpstr>
      <vt:lpstr>小结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10228</cp:revision>
  <cp:lastPrinted>2023-09-08T09:14:01Z</cp:lastPrinted>
  <dcterms:created xsi:type="dcterms:W3CDTF">2020-08-28T08:44:19Z</dcterms:created>
  <dcterms:modified xsi:type="dcterms:W3CDTF">2023-12-02T07:45:39Z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